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9.gif" ContentType="image/gif"/>
  <Override PartName="/ppt/media/image10.png" ContentType="image/png"/>
  <Override PartName="/ppt/media/image11.png" ContentType="image/png"/>
  <Override PartName="/ppt/media/image32.gif" ContentType="image/gif"/>
  <Override PartName="/ppt/media/image12.png" ContentType="image/png"/>
  <Override PartName="/ppt/media/image33.gif" ContentType="image/gif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0077450" cy="5668963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B43FDF-0A66-424E-A956-0596D132FF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F13184-80EE-4A70-826D-95B24103149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BE47FB-4006-4D3E-A764-C8B03AE575B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98F3D3-D888-44BA-A9D9-393AE206543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3A837B-8038-4B24-8A7F-7254160400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460593-89DB-427B-8D32-D384D93481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32FCDE-40FF-48AB-8308-BB8C58F222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A88E0E-7E22-4BC8-90B8-38D1F071FA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AAD0E03-054E-4F76-871D-379D2C84AD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DB4CE8-C68E-429F-95F9-8385127BC7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47F876-0904-42A3-BEA5-74A8BE6AA2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9E92B8-CE75-47AC-A48E-9914391780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18AB90-762D-4CB7-9CBB-A3F505E0CD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5F2C78-1C5D-43DC-BF21-18D9EC9E74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EE2BA3-4315-420B-95CA-20D9709E4F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38FD071-E684-42F0-8E83-3238DDD5E76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051548-3C2B-478D-8566-5D9A53B0696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175B83-6B0E-413F-BEFC-0CD38CD71AF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E3221B-76C1-4B21-BA9B-542609A8FC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80710C-0EF6-4EEB-8EFC-F113E54B32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106621-6636-4080-B201-87B8003F083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2F21B0-7FED-4444-92F9-92B227ACB4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F490B9-861F-4C5A-9AC4-88B01D13C8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C11BDB-6E26-4A52-B8CC-DCA8687C4C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5920" y="5163840"/>
            <a:ext cx="319284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4480" y="5163840"/>
            <a:ext cx="23461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18C69F-4223-439D-B6F4-0F26FD03704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3640" y="5163840"/>
            <a:ext cx="23461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5920" y="5163840"/>
            <a:ext cx="319284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4480" y="5163840"/>
            <a:ext cx="23461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4A8D31-8C25-467B-A528-D3716387D99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3640" y="5163840"/>
            <a:ext cx="23461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gif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gi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gif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LRL-WEB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2057400" y="1143000"/>
            <a:ext cx="4982040" cy="365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Lawrence C Andrews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	</a:t>
            </a:r>
            <a:r>
              <a:rPr b="0" lang="en-US" sz="2600" spc="-1" strike="noStrike">
                <a:latin typeface="Arial"/>
              </a:rPr>
              <a:t>larry6640995@gmail.com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Herbert J Bernstein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latin typeface="Arial"/>
              </a:rPr>
              <a:t>	</a:t>
            </a:r>
            <a:r>
              <a:rPr b="0" lang="en-US" sz="2600" spc="-1" strike="noStrike">
                <a:latin typeface="Arial"/>
              </a:rPr>
              <a:t>yayahjb@gmail.com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V</a:t>
            </a:r>
            <a:r>
              <a:rPr b="1" lang="en-US" sz="4400" spc="-1" strike="noStrike" baseline="33000">
                <a:latin typeface="Arial"/>
              </a:rPr>
              <a:t>7</a:t>
            </a:r>
            <a:r>
              <a:rPr b="0" lang="en-US" sz="4400" spc="-1" strike="noStrike">
                <a:latin typeface="Arial"/>
              </a:rPr>
              <a:t> and Bravais Lattices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"/>
          <p:cNvSpPr/>
          <p:nvPr/>
        </p:nvSpPr>
        <p:spPr>
          <a:xfrm>
            <a:off x="1371600" y="2286000"/>
            <a:ext cx="5485680" cy="20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1980, Bravais lattice determination was not fully developed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uses a vector of the Niggli reduced cell edges, the reduced reciprocal cel, and the cell volume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is not easily invertible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turned out to not be easy to use for Bravais lattice determination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1371600" y="1371600"/>
            <a:ext cx="4114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LCA  delete slide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G</a:t>
            </a:r>
            <a:r>
              <a:rPr b="1" lang="en-US" sz="4400" spc="-1" strike="noStrike" baseline="33000">
                <a:latin typeface="Arial"/>
              </a:rPr>
              <a:t>6</a:t>
            </a:r>
            <a:r>
              <a:rPr b="0" lang="en-US" sz="4400" spc="-1" strike="noStrike">
                <a:latin typeface="Arial"/>
              </a:rPr>
              <a:t> and Bravais Lattices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1371600" y="2286000"/>
            <a:ext cx="5485680" cy="20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1371600" y="2743200"/>
            <a:ext cx="8001000" cy="142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 </a:t>
            </a:r>
            <a:r>
              <a:rPr b="0" lang="en-US" sz="2200" spc="-1" strike="noStrike">
                <a:latin typeface="Arial"/>
              </a:rPr>
              <a:t>is based on the metric tensor, similar to the “Niggli matrix”</a:t>
            </a:r>
            <a:endParaRPr b="0" lang="en-US" sz="22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  <a:ea typeface="Microsoft YaHei"/>
              </a:rPr>
              <a:t>g </a:t>
            </a:r>
            <a:r>
              <a:rPr b="0" lang="en-US" sz="2200" spc="-1" strike="noStrike">
                <a:latin typeface="Arial"/>
                <a:ea typeface="Microsoft YaHei"/>
              </a:rPr>
              <a:t>=  [</a:t>
            </a:r>
            <a:r>
              <a:rPr b="1" lang="en-US" sz="2200" spc="-1" strike="noStrike">
                <a:latin typeface="Arial"/>
                <a:ea typeface="Microsoft YaHei"/>
              </a:rPr>
              <a:t>a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2200" spc="-1" strike="noStrike">
                <a:latin typeface="Arial"/>
                <a:ea typeface="Microsoft YaHei"/>
              </a:rPr>
              <a:t>, 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2200" spc="-1" strike="noStrike">
                <a:latin typeface="Arial"/>
                <a:ea typeface="Microsoft YaHei"/>
              </a:rPr>
              <a:t>, 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US" sz="2200" spc="-1" strike="noStrike">
                <a:latin typeface="Arial"/>
                <a:ea typeface="Microsoft YaHei"/>
              </a:rPr>
              <a:t>, 2</a:t>
            </a:r>
            <a:r>
              <a:rPr b="1" lang="en-US" sz="2200" spc="-1" strike="noStrike">
                <a:latin typeface="Arial"/>
                <a:ea typeface="Microsoft YaHei"/>
              </a:rPr>
              <a:t>b·c</a:t>
            </a:r>
            <a:r>
              <a:rPr b="0" lang="en-US" sz="2200" spc="-1" strike="noStrike">
                <a:latin typeface="Arial"/>
                <a:ea typeface="Microsoft YaHei"/>
              </a:rPr>
              <a:t>, 2</a:t>
            </a:r>
            <a:r>
              <a:rPr b="1" lang="en-US" sz="2200" spc="-1" strike="noStrike">
                <a:latin typeface="Arial"/>
                <a:ea typeface="Microsoft YaHei"/>
              </a:rPr>
              <a:t>a·c</a:t>
            </a:r>
            <a:r>
              <a:rPr b="0" lang="en-US" sz="2200" spc="-1" strike="noStrike">
                <a:latin typeface="Arial"/>
                <a:ea typeface="Microsoft YaHei"/>
              </a:rPr>
              <a:t>, 2</a:t>
            </a:r>
            <a:r>
              <a:rPr b="1" lang="en-US" sz="2200" spc="-1" strike="noStrike">
                <a:latin typeface="Arial"/>
                <a:ea typeface="Microsoft YaHei"/>
              </a:rPr>
              <a:t>a</a:t>
            </a:r>
            <a:r>
              <a:rPr b="1" lang="en-US" sz="2200" spc="-1" strike="noStrike">
                <a:latin typeface="Arial"/>
              </a:rPr>
              <a:t>·b</a:t>
            </a:r>
            <a:r>
              <a:rPr b="0" lang="en-US" sz="2200" spc="-1" strike="noStrike">
                <a:latin typeface="Arial"/>
              </a:rPr>
              <a:t>]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</a:t>
            </a:r>
            <a:r>
              <a:rPr b="1" lang="en-US" sz="4400" spc="-1" strike="noStrike" baseline="33000">
                <a:latin typeface="Arial"/>
              </a:rPr>
              <a:t>6</a:t>
            </a:r>
            <a:r>
              <a:rPr b="0" lang="en-US" sz="4400" spc="-1" strike="noStrike">
                <a:latin typeface="Arial"/>
              </a:rPr>
              <a:t> and Bravais Lattices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1371600" y="2286000"/>
            <a:ext cx="5485680" cy="20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 txBox="1"/>
          <p:nvPr/>
        </p:nvSpPr>
        <p:spPr>
          <a:xfrm>
            <a:off x="1371600" y="2743200"/>
            <a:ext cx="8001000" cy="224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1" lang="en-US" sz="2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 </a:t>
            </a:r>
            <a:r>
              <a:rPr b="0" lang="en-US" sz="2200" spc="-1" strike="noStrike">
                <a:latin typeface="Arial"/>
              </a:rPr>
              <a:t>is based on the “Selling parameters”, which are used in Delaunay (Delone) reduction</a:t>
            </a:r>
            <a:endParaRPr b="0" lang="en-US" sz="22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  <a:ea typeface="Microsoft YaHei"/>
              </a:rPr>
              <a:t>S </a:t>
            </a:r>
            <a:r>
              <a:rPr b="0" lang="en-US" sz="2200" spc="-1" strike="noStrike">
                <a:latin typeface="Arial"/>
                <a:ea typeface="Microsoft YaHei"/>
              </a:rPr>
              <a:t>=   [</a:t>
            </a:r>
            <a:r>
              <a:rPr b="1" lang="en-US" sz="2200" spc="-1" strike="noStrike">
                <a:latin typeface="Arial"/>
                <a:ea typeface="Microsoft YaHei"/>
              </a:rPr>
              <a:t>b·c, a·c, a·b, a·d, b·d, c</a:t>
            </a:r>
            <a:r>
              <a:rPr b="1" lang="en-US" sz="2200" spc="-1" strike="noStrike">
                <a:latin typeface="Arial"/>
              </a:rPr>
              <a:t>·d</a:t>
            </a:r>
            <a:r>
              <a:rPr b="0" lang="en-US" sz="2200" spc="-1" strike="noStrike">
                <a:latin typeface="Arial"/>
              </a:rPr>
              <a:t>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Where: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 </a:t>
            </a:r>
            <a:r>
              <a:rPr b="1" lang="en-US" sz="2200" spc="-1" strike="noStrike">
                <a:latin typeface="Arial"/>
              </a:rPr>
              <a:t>d</a:t>
            </a:r>
            <a:r>
              <a:rPr b="0" lang="en-US" sz="2200" spc="-1" strike="noStrike">
                <a:latin typeface="Arial"/>
              </a:rPr>
              <a:t> = -(</a:t>
            </a:r>
            <a:r>
              <a:rPr b="1" lang="en-US" sz="2200" spc="-1" strike="noStrike">
                <a:latin typeface="Arial"/>
              </a:rPr>
              <a:t>a</a:t>
            </a:r>
            <a:r>
              <a:rPr b="0" lang="en-US" sz="2200" spc="-1" strike="noStrike">
                <a:latin typeface="Arial"/>
              </a:rPr>
              <a:t>+</a:t>
            </a:r>
            <a:r>
              <a:rPr b="1" lang="en-US" sz="2200" spc="-1" strike="noStrike">
                <a:latin typeface="Arial"/>
              </a:rPr>
              <a:t>b</a:t>
            </a:r>
            <a:r>
              <a:rPr b="0" lang="en-US" sz="2200" spc="-1" strike="noStrike">
                <a:latin typeface="Arial"/>
              </a:rPr>
              <a:t>+</a:t>
            </a:r>
            <a:r>
              <a:rPr b="1" lang="en-US" sz="2200" spc="-1" strike="noStrike">
                <a:latin typeface="Arial"/>
              </a:rPr>
              <a:t>c</a:t>
            </a:r>
            <a:r>
              <a:rPr b="0" lang="en-US" sz="2200" spc="-1" strike="noStrike">
                <a:latin typeface="Arial"/>
              </a:rPr>
              <a:t>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"/>
          <p:cNvSpPr txBox="1"/>
          <p:nvPr/>
        </p:nvSpPr>
        <p:spPr>
          <a:xfrm>
            <a:off x="457200" y="457200"/>
            <a:ext cx="9372600" cy="68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  <a:ea typeface="Microsoft YaHei"/>
              </a:rPr>
              <a:t>The same 3 unit cells as [a, b, c, α, β, γ], Gruber</a:t>
            </a:r>
            <a:r>
              <a:rPr b="0" lang="en-US" sz="2000" spc="-1" strike="noStrike">
                <a:latin typeface="Arial"/>
                <a:ea typeface="Microsoft YaHe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 </a:t>
            </a:r>
            <a:r>
              <a:rPr b="1" lang="en-US" sz="2000" spc="-1" strike="noStrike">
                <a:latin typeface="Arial"/>
                <a:ea typeface="Microsoft YaHei"/>
              </a:rPr>
              <a:t>and Selling </a:t>
            </a:r>
            <a:r>
              <a:rPr b="1" lang="en-US" sz="2000" spc="-1" strike="noStrike">
                <a:latin typeface="Arial"/>
                <a:ea typeface="Microsoft YaHei"/>
              </a:rPr>
              <a:t>S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1" lang="en-US" sz="2000" spc="-1" strike="noStrike">
              <a:latin typeface="Arial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914400" y="1143360"/>
            <a:ext cx="5715000" cy="125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>
                <a:latin typeface="Arial"/>
                <a:ea typeface="Microsoft YaHei"/>
              </a:rPr>
              <a:t>As [a, b, c, α, β, γ]</a:t>
            </a:r>
            <a:endParaRPr b="0" lang="en-US" sz="22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10 10 10   90 90 90 F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7.071 7.071 7.071 60 60 60 P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7.071 7.071 7.071 90 120 120 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914400" y="2416320"/>
            <a:ext cx="7543800" cy="261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latin typeface="Arial"/>
                <a:ea typeface="Microsoft YaHei"/>
              </a:rPr>
              <a:t>As Selling</a:t>
            </a:r>
            <a:r>
              <a:rPr b="0" lang="en-US" sz="2000" spc="-1" strike="noStrike">
                <a:latin typeface="Arial"/>
                <a:ea typeface="Microsoft YaHei"/>
              </a:rPr>
              <a:t> </a:t>
            </a:r>
            <a:r>
              <a:rPr b="1" lang="en-US" sz="2000" spc="-1" strike="noStrike">
                <a:latin typeface="Arial"/>
                <a:ea typeface="Microsoft YaHei"/>
              </a:rPr>
              <a:t>S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S6 0.00000 0.00000 0.00000 -100.00000 -100.00000 -100.00000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S6 24.99952 24.99952 24.99952 -99.99808 -99.99808 -99.99808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S6 0.00000 -24.99952 -24.99952 -0.00000 -24.99952 -24.99952</a:t>
            </a:r>
            <a:endParaRPr b="0" lang="en-US" sz="20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latin typeface="Arial"/>
                <a:ea typeface="Microsoft YaHei"/>
              </a:rPr>
              <a:t>As Gruber</a:t>
            </a:r>
            <a:r>
              <a:rPr b="0" lang="en-US" sz="2000" spc="-1" strike="noStrike">
                <a:latin typeface="Arial"/>
                <a:ea typeface="Microsoft YaHe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G6 100 100 100 0 0 0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G6 50 50 50 50 50 50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G6 50 50 50 0 -50 -50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720" y="304560"/>
            <a:ext cx="10076760" cy="534096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228600" y="1137600"/>
            <a:ext cx="1706040" cy="172908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 txBox="1"/>
          <p:nvPr/>
        </p:nvSpPr>
        <p:spPr>
          <a:xfrm>
            <a:off x="-9720" y="21240"/>
            <a:ext cx="10068120" cy="664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3600" spc="-1" strike="noStrike">
                <a:latin typeface="Arial"/>
              </a:rPr>
              <a:t>Table of Delaunay Characters</a:t>
            </a:r>
            <a:endParaRPr b="1" lang="en-US" sz="36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89640" y="493200"/>
            <a:ext cx="2003760" cy="22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32920" y="1040760"/>
            <a:ext cx="9608760" cy="358092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168120" y="1600200"/>
            <a:ext cx="3718080" cy="235368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228600" y="914760"/>
            <a:ext cx="2514600" cy="68544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 txBox="1"/>
          <p:nvPr/>
        </p:nvSpPr>
        <p:spPr>
          <a:xfrm>
            <a:off x="-9720" y="201600"/>
            <a:ext cx="10068120" cy="8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3600" spc="-1" strike="noStrike">
                <a:latin typeface="Arial"/>
              </a:rPr>
              <a:t>Table of Niggli Characters</a:t>
            </a:r>
            <a:endParaRPr b="1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ITERATE, 1988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457200" y="1721520"/>
            <a:ext cx="822888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Niggli matrix was used as a model for a new, vector representation of unit cells. The advantage is that each of the Bravais lattice types is a linear subspace in this space. (Later, this space was named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For a unit cell a, b, c, 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α, β, γ, a vector in 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 is: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 = [a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b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c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2b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c, 2a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c, 2a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b]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685800" y="1143000"/>
            <a:ext cx="5257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LCA  remove slide?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Resources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777240" y="2057400"/>
            <a:ext cx="8137440" cy="1553400"/>
          </a:xfrm>
          <a:prstGeom prst="rect">
            <a:avLst/>
          </a:prstGeom>
          <a:ln w="0">
            <a:noFill/>
          </a:ln>
        </p:spPr>
      </p:pic>
      <p:sp>
        <p:nvSpPr>
          <p:cNvPr id="130" name=""/>
          <p:cNvSpPr/>
          <p:nvPr/>
        </p:nvSpPr>
        <p:spPr>
          <a:xfrm>
            <a:off x="1479600" y="2711160"/>
            <a:ext cx="3199680" cy="685080"/>
          </a:xfrm>
          <a:prstGeom prst="ellipse">
            <a:avLst/>
          </a:prstGeom>
          <a:noFill/>
          <a:ln w="73080">
            <a:solidFill>
              <a:srgbClr val="31400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has SELLA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5158080" cy="169812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 txBox="1"/>
          <p:nvPr/>
        </p:nvSpPr>
        <p:spPr>
          <a:xfrm>
            <a:off x="685800" y="3657600"/>
            <a:ext cx="4343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  <a:ea typeface="Microsoft YaHei"/>
              </a:rPr>
              <a:t>SELLA is based on Delaunay reduction and uses the </a:t>
            </a:r>
            <a:r>
              <a:rPr b="1" lang="en-US" sz="1800" spc="-1" strike="noStrike">
                <a:latin typeface="Arial"/>
                <a:ea typeface="Microsoft YaHei"/>
              </a:rPr>
              <a:t>S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1800" spc="-1" strike="noStrike">
                <a:latin typeface="Arial"/>
              </a:rPr>
              <a:t> vector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4524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SELLA, 2019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1143000" y="1828800"/>
            <a:ext cx="3885480" cy="25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SELLA is still under development, but it is functional.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SELLA produces its results as a graphical presentation of Grimmer’s  hierarchal display of Bravais lattices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257800" y="319680"/>
            <a:ext cx="4269240" cy="511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350720" y="914400"/>
            <a:ext cx="7792560" cy="453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87080" y="79560"/>
            <a:ext cx="4770000" cy="12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has SELLA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5403600" y="252720"/>
            <a:ext cx="4133160" cy="525708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316800" y="1953000"/>
            <a:ext cx="4483080" cy="1476000"/>
          </a:xfrm>
          <a:prstGeom prst="rect">
            <a:avLst/>
          </a:prstGeom>
          <a:ln w="0">
            <a:noFill/>
          </a:ln>
        </p:spPr>
      </p:pic>
      <p:sp>
        <p:nvSpPr>
          <p:cNvPr id="140" name=""/>
          <p:cNvSpPr/>
          <p:nvPr/>
        </p:nvSpPr>
        <p:spPr>
          <a:xfrm>
            <a:off x="685800" y="4114800"/>
            <a:ext cx="320004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latin typeface="Arial"/>
              </a:rPr>
              <a:t>F 10 10 10  90 90 90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429160" y="241560"/>
            <a:ext cx="4177440" cy="525996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487080" y="353520"/>
            <a:ext cx="4770000" cy="12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LRL_WEB has SELLA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685800" y="2971800"/>
            <a:ext cx="434304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P 7.071 7.071 7.071  90 120 120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"/>
          <p:cNvSpPr/>
          <p:nvPr/>
        </p:nvSpPr>
        <p:spPr>
          <a:xfrm>
            <a:off x="654480" y="228600"/>
            <a:ext cx="8718120" cy="94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has Lattice Matching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731880" y="1172520"/>
            <a:ext cx="5689080" cy="157176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914400" y="2827800"/>
            <a:ext cx="4343040" cy="10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F 10 10 10  90 90 90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</a:rPr>
              <a:t>P 7.071 7.071 7.071  90 120 120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716400" y="3708000"/>
            <a:ext cx="8899920" cy="147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Example from Marsh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457200" y="4572000"/>
            <a:ext cx="8686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On the Structure of KAsSe</a:t>
            </a:r>
            <a:r>
              <a:rPr b="1" lang="en-US" sz="1800" spc="-1" strike="noStrike" baseline="-8000">
                <a:latin typeface="Arial"/>
              </a:rPr>
              <a:t>2</a:t>
            </a:r>
            <a:r>
              <a:rPr b="0" lang="en-US" sz="1800" spc="-1" strike="noStrike" baseline="-8000">
                <a:latin typeface="Arial"/>
              </a:rPr>
              <a:t>, </a:t>
            </a:r>
            <a:r>
              <a:rPr b="0" lang="en-US" sz="1800" spc="-1" strike="noStrike">
                <a:latin typeface="Arial"/>
              </a:rPr>
              <a:t>Kapon, Reisner,&amp; Marsh, 1989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685800" y="1371600"/>
            <a:ext cx="6629040" cy="5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 6.558, 12.628, 6.554, 100.43, 107.53, 100.48 (P1)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(Sheldrick &amp; Haeusler, 1988)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685800" y="2286000"/>
            <a:ext cx="5486040" cy="5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 7.750, 10.576, 12.628, 90.03, 107.88, 89.96  (Cc)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  <a:ea typeface="Microsoft YaHei"/>
              </a:rPr>
              <a:t>(Kapon, Reisner, &amp; Marsh, 1989)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2"/>
          <p:cNvSpPr/>
          <p:nvPr/>
        </p:nvSpPr>
        <p:spPr>
          <a:xfrm>
            <a:off x="50400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Example from </a:t>
            </a:r>
            <a:endParaRPr b="1" lang="en-US" sz="4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Marsh (2)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90960" y="1600200"/>
            <a:ext cx="4974840" cy="124884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8240" y="3657600"/>
            <a:ext cx="6172560" cy="1143000"/>
          </a:xfrm>
          <a:prstGeom prst="rect">
            <a:avLst/>
          </a:prstGeom>
          <a:ln w="0">
            <a:noFill/>
          </a:ln>
        </p:spPr>
      </p:pic>
      <p:grpSp>
        <p:nvGrpSpPr>
          <p:cNvPr id="155" name=""/>
          <p:cNvGrpSpPr/>
          <p:nvPr/>
        </p:nvGrpSpPr>
        <p:grpSpPr>
          <a:xfrm>
            <a:off x="5446440" y="0"/>
            <a:ext cx="4506120" cy="5486400"/>
            <a:chOff x="5446440" y="0"/>
            <a:chExt cx="4506120" cy="5486400"/>
          </a:xfrm>
        </p:grpSpPr>
        <p:pic>
          <p:nvPicPr>
            <p:cNvPr id="156" name="" descr=""/>
            <p:cNvPicPr/>
            <p:nvPr/>
          </p:nvPicPr>
          <p:blipFill>
            <a:blip r:embed="rId3"/>
            <a:stretch/>
          </p:blipFill>
          <p:spPr>
            <a:xfrm>
              <a:off x="5446440" y="0"/>
              <a:ext cx="4506120" cy="548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7" name=""/>
            <p:cNvSpPr/>
            <p:nvPr/>
          </p:nvSpPr>
          <p:spPr>
            <a:xfrm>
              <a:off x="8020080" y="4160880"/>
              <a:ext cx="1528560" cy="527760"/>
            </a:xfrm>
            <a:prstGeom prst="ellipse">
              <a:avLst/>
            </a:prstGeom>
            <a:noFill/>
            <a:ln w="57240">
              <a:solidFill>
                <a:srgbClr val="31400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"/>
            <p:cNvSpPr/>
            <p:nvPr/>
          </p:nvSpPr>
          <p:spPr>
            <a:xfrm>
              <a:off x="8073720" y="2971800"/>
              <a:ext cx="962640" cy="888480"/>
            </a:xfrm>
            <a:prstGeom prst="ellipse">
              <a:avLst/>
            </a:prstGeom>
            <a:noFill/>
            <a:ln w="57240">
              <a:solidFill>
                <a:srgbClr val="83ca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731880" y="1171080"/>
            <a:ext cx="5689080" cy="1571760"/>
          </a:xfrm>
          <a:prstGeom prst="rect">
            <a:avLst/>
          </a:prstGeom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685800" y="2719800"/>
            <a:ext cx="5648040" cy="114264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701280" y="4114800"/>
            <a:ext cx="6513480" cy="1142640"/>
          </a:xfrm>
          <a:prstGeom prst="rect">
            <a:avLst/>
          </a:prstGeom>
          <a:ln w="0">
            <a:noFill/>
          </a:ln>
        </p:spPr>
      </p:pic>
      <p:sp>
        <p:nvSpPr>
          <p:cNvPr id="162" name="PlaceHolder 13"/>
          <p:cNvSpPr/>
          <p:nvPr/>
        </p:nvSpPr>
        <p:spPr>
          <a:xfrm>
            <a:off x="50436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Example from Marsh (3)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"/>
          <p:cNvSpPr txBox="1"/>
          <p:nvPr/>
        </p:nvSpPr>
        <p:spPr>
          <a:xfrm>
            <a:off x="1134360" y="198720"/>
            <a:ext cx="618084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4400" spc="-1" strike="noStrike">
                <a:latin typeface="Arial"/>
              </a:rPr>
              <a:t>Example from Marsh (3)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228600" y="2303640"/>
            <a:ext cx="4800240" cy="1308600"/>
          </a:xfrm>
          <a:prstGeom prst="rect">
            <a:avLst/>
          </a:prstGeom>
          <a:ln w="0">
            <a:noFill/>
          </a:ln>
        </p:spPr>
      </p:pic>
      <p:sp>
        <p:nvSpPr>
          <p:cNvPr id="165" name="PlaceHolder 7"/>
          <p:cNvSpPr/>
          <p:nvPr/>
        </p:nvSpPr>
        <p:spPr>
          <a:xfrm>
            <a:off x="487440" y="79560"/>
            <a:ext cx="4770000" cy="12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Graphical Programs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5943600" y="912600"/>
            <a:ext cx="3285720" cy="328644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300960" y="1708560"/>
            <a:ext cx="4685040" cy="13712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11"/>
          <p:cNvSpPr/>
          <p:nvPr/>
        </p:nvSpPr>
        <p:spPr>
          <a:xfrm>
            <a:off x="488160" y="132840"/>
            <a:ext cx="9112680" cy="12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Graphical Programs, Dirichlet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457200" y="3756600"/>
            <a:ext cx="8247960" cy="1204920"/>
          </a:xfrm>
          <a:prstGeom prst="rect">
            <a:avLst/>
          </a:prstGeom>
          <a:ln w="0">
            <a:noFill/>
          </a:ln>
        </p:spPr>
      </p:pic>
      <p:sp>
        <p:nvSpPr>
          <p:cNvPr id="170" name=""/>
          <p:cNvSpPr/>
          <p:nvPr/>
        </p:nvSpPr>
        <p:spPr>
          <a:xfrm>
            <a:off x="914400" y="5033880"/>
            <a:ext cx="822924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</a:rPr>
              <a:t>animated gif created with "Animated GIF Maker", https://ezgif.com/maker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 txBox="1"/>
          <p:nvPr/>
        </p:nvSpPr>
        <p:spPr>
          <a:xfrm>
            <a:off x="228600" y="228600"/>
            <a:ext cx="891540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C</a:t>
            </a:r>
            <a:r>
              <a:rPr b="1" lang="en-US" sz="2400" spc="-1" strike="noStrike" baseline="33000">
                <a:latin typeface="Arial"/>
              </a:rPr>
              <a:t>3</a:t>
            </a:r>
            <a:r>
              <a:rPr b="1" lang="en-US" sz="2400" spc="-1" strike="noStrike">
                <a:latin typeface="Arial"/>
              </a:rPr>
              <a:t> and plotting in C</a:t>
            </a:r>
            <a:r>
              <a:rPr b="1" lang="en-US" sz="2400" spc="-1" strike="noStrike" baseline="33000">
                <a:latin typeface="Arial"/>
              </a:rPr>
              <a:t>3</a:t>
            </a:r>
            <a:endParaRPr b="1" lang="en-US" sz="2400" spc="-1" strike="noStrike">
              <a:latin typeface="Arial"/>
            </a:endParaRPr>
          </a:p>
        </p:txBody>
      </p:sp>
      <p:sp>
        <p:nvSpPr>
          <p:cNvPr id="172" name=""/>
          <p:cNvSpPr txBox="1"/>
          <p:nvPr/>
        </p:nvSpPr>
        <p:spPr>
          <a:xfrm>
            <a:off x="457200" y="914400"/>
            <a:ext cx="9144000" cy="327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Delaunay (Delone) pointed out the close association of pairs of scalar in </a:t>
            </a:r>
            <a:r>
              <a:rPr b="1" lang="en-US" sz="1800" spc="-1" strike="noStrike">
                <a:latin typeface="Arial"/>
              </a:rPr>
              <a:t>S</a:t>
            </a:r>
            <a:r>
              <a:rPr b="1" lang="en-US" sz="1800" spc="-1" strike="noStrike" baseline="33000">
                <a:latin typeface="Arial"/>
              </a:rPr>
              <a:t>6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ea typeface="Microsoft YaHei"/>
              </a:rPr>
              <a:t>Noticing that the pairs were those where an edge vector was associated with its opposite interaxial angle, we create a new space: </a:t>
            </a:r>
            <a:r>
              <a:rPr b="1" lang="en-US" sz="2000" spc="-1" strike="noStrike">
                <a:latin typeface="Arial"/>
              </a:rPr>
              <a:t>C</a:t>
            </a:r>
            <a:r>
              <a:rPr b="1" lang="en-US" sz="2000" spc="-1" strike="noStrike" baseline="33000">
                <a:latin typeface="Arial"/>
              </a:rPr>
              <a:t>3</a:t>
            </a:r>
            <a:r>
              <a:rPr b="0" lang="en-US" sz="1800" spc="-1" strike="noStrike">
                <a:latin typeface="Arial"/>
              </a:rPr>
              <a:t> a 3-D space of 3 complex numbers, where each defines a 2-D complex plane.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latin typeface="Arial"/>
                <a:ea typeface="Microsoft YaHei"/>
              </a:rPr>
              <a:t>C3</a:t>
            </a:r>
            <a:r>
              <a:rPr b="0" lang="en-US" sz="2100" spc="-1" strike="noStrike">
                <a:latin typeface="Arial"/>
                <a:ea typeface="Microsoft YaHei"/>
              </a:rPr>
              <a:t> =  [(|a|,</a:t>
            </a:r>
            <a:r>
              <a:rPr b="0" lang="en-US" sz="2200" spc="-1" strike="noStrike">
                <a:latin typeface="Arial"/>
                <a:ea typeface="Microsoft YaHei"/>
              </a:rPr>
              <a:t>α), (|b|,β), (|c|,γ)]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latin typeface="Arial"/>
                <a:ea typeface="Microsoft YaHei"/>
              </a:rPr>
              <a:t>C3</a:t>
            </a:r>
            <a:r>
              <a:rPr b="0" lang="en-US" sz="2100" spc="-1" strike="noStrike">
                <a:latin typeface="Arial"/>
                <a:ea typeface="Microsoft YaHei"/>
              </a:rPr>
              <a:t> =  [(|</a:t>
            </a:r>
            <a:r>
              <a:rPr b="1" lang="en-US" sz="2100" spc="-1" strike="noStrike">
                <a:latin typeface="Arial"/>
                <a:ea typeface="Microsoft YaHei"/>
              </a:rPr>
              <a:t>a</a:t>
            </a:r>
            <a:r>
              <a:rPr b="0" lang="en-US" sz="2100" spc="-1" strike="noStrike">
                <a:latin typeface="Arial"/>
                <a:ea typeface="Microsoft YaHei"/>
              </a:rPr>
              <a:t>|cos(</a:t>
            </a:r>
            <a:r>
              <a:rPr b="0" lang="en-US" sz="2200" spc="-1" strike="noStrike">
                <a:latin typeface="Arial"/>
                <a:ea typeface="Microsoft YaHei"/>
              </a:rPr>
              <a:t>α), |</a:t>
            </a:r>
            <a:r>
              <a:rPr b="1" lang="en-US" sz="2200" spc="-1" strike="noStrike">
                <a:latin typeface="Arial"/>
                <a:ea typeface="Microsoft YaHei"/>
              </a:rPr>
              <a:t>a</a:t>
            </a:r>
            <a:r>
              <a:rPr b="0" lang="en-US" sz="2200" spc="-1" strike="noStrike">
                <a:latin typeface="Arial"/>
                <a:ea typeface="Microsoft YaHei"/>
              </a:rPr>
              <a:t>|sin(α)),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latin typeface="Arial"/>
                <a:ea typeface="Microsoft YaHei"/>
              </a:rPr>
              <a:t>|cos(β), |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latin typeface="Arial"/>
                <a:ea typeface="Microsoft YaHei"/>
              </a:rPr>
              <a:t>|sin</a:t>
            </a:r>
            <a:r>
              <a:rPr b="1" lang="en-US" sz="2200" spc="-1" strike="noStrike">
                <a:latin typeface="Arial"/>
                <a:ea typeface="Microsoft YaHei"/>
              </a:rPr>
              <a:t>(</a:t>
            </a:r>
            <a:r>
              <a:rPr b="0" lang="en-US" sz="2200" spc="-1" strike="noStrike">
                <a:latin typeface="Arial"/>
                <a:ea typeface="Microsoft YaHei"/>
              </a:rPr>
              <a:t>β))</a:t>
            </a:r>
            <a:r>
              <a:rPr b="1" lang="en-US" sz="2200" spc="-1" strike="noStrike">
                <a:latin typeface="Arial"/>
                <a:ea typeface="Microsoft YaHei"/>
              </a:rPr>
              <a:t>,</a:t>
            </a:r>
            <a:r>
              <a:rPr b="0" lang="en-US" sz="2200" spc="-1" strike="noStrike">
                <a:latin typeface="Arial"/>
                <a:ea typeface="Microsoft YaHei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latin typeface="Arial"/>
                <a:ea typeface="Microsoft YaHei"/>
              </a:rPr>
              <a:t>|cos(γ), |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latin typeface="Arial"/>
                <a:ea typeface="Microsoft YaHei"/>
              </a:rPr>
              <a:t>|sin(γ))]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  <a:ea typeface="Microsoft YaHei"/>
              </a:rPr>
              <a:t>Expanding shell around P 10 10 10 89 89 89</a:t>
            </a:r>
            <a:r>
              <a:rPr b="1" lang="en-US" sz="2800" spc="-1" strike="noStrike">
                <a:latin typeface="Arial"/>
              </a:rPr>
              <a:t> </a:t>
            </a:r>
            <a:br>
              <a:rPr sz="2200"/>
            </a:br>
            <a:r>
              <a:rPr b="1" lang="en-US" sz="2200" spc="-1" strike="noStrike">
                <a:latin typeface="Arial"/>
              </a:rPr>
              <a:t>and plotting in C</a:t>
            </a:r>
            <a:r>
              <a:rPr b="1" lang="en-US" sz="2200" spc="-1" strike="noStrike" baseline="33000">
                <a:latin typeface="Arial"/>
              </a:rPr>
              <a:t>3</a:t>
            </a:r>
            <a:endParaRPr b="1" lang="en-US" sz="22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942120" y="1584360"/>
            <a:ext cx="8380800" cy="289440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 txBox="1"/>
          <p:nvPr/>
        </p:nvSpPr>
        <p:spPr>
          <a:xfrm>
            <a:off x="914400" y="4428000"/>
            <a:ext cx="6172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  <a:ea typeface="Microsoft YaHei"/>
              </a:rPr>
              <a:t>Each frame created by 1000 perturbations, from 0% to 10% in </a:t>
            </a:r>
            <a:r>
              <a:rPr b="1" lang="en-US" sz="1800" spc="-1" strike="noStrike">
                <a:latin typeface="Arial"/>
                <a:ea typeface="Microsoft YaHei"/>
              </a:rPr>
              <a:t>S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"/>
          <p:cNvSpPr txBox="1"/>
          <p:nvPr/>
        </p:nvSpPr>
        <p:spPr>
          <a:xfrm>
            <a:off x="914400" y="5186160"/>
            <a:ext cx="822960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</a:rPr>
              <a:t>animated gif created with "Animated GIF Maker", https://ezgif.com/maker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 Resources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777240" y="2057400"/>
            <a:ext cx="8137440" cy="155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200" spc="-1" strike="noStrike">
                <a:latin typeface="Arial"/>
              </a:rPr>
              <a:t>Expanding shell around P 10 10 10 90 90 90,</a:t>
            </a:r>
            <a:br>
              <a:rPr sz="2200"/>
            </a:br>
            <a:r>
              <a:rPr b="1" lang="en-US" sz="2200" spc="-1" strike="noStrike">
                <a:latin typeface="Arial"/>
              </a:rPr>
              <a:t>followed by Delaunay reduction and plotting in C</a:t>
            </a:r>
            <a:r>
              <a:rPr b="1" lang="en-US" sz="2200" spc="-1" strike="noStrike" baseline="33000">
                <a:latin typeface="Arial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467360" y="1672920"/>
            <a:ext cx="7999920" cy="289440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 txBox="1"/>
          <p:nvPr/>
        </p:nvSpPr>
        <p:spPr>
          <a:xfrm>
            <a:off x="914760" y="4500360"/>
            <a:ext cx="6172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  <a:ea typeface="Microsoft YaHei"/>
              </a:rPr>
              <a:t>Each frame created by 1000 perturbations, from 0% to 10% in </a:t>
            </a:r>
            <a:r>
              <a:rPr b="1" lang="en-US" sz="1800" spc="-1" strike="noStrike">
                <a:latin typeface="Arial"/>
                <a:ea typeface="Microsoft YaHei"/>
              </a:rPr>
              <a:t>S</a:t>
            </a:r>
            <a:r>
              <a:rPr b="1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1800" spc="-1" strike="noStrike">
                <a:latin typeface="Arial"/>
              </a:rPr>
              <a:t>, and Delaunay reduced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"/>
          <p:cNvSpPr txBox="1"/>
          <p:nvPr/>
        </p:nvSpPr>
        <p:spPr>
          <a:xfrm>
            <a:off x="914400" y="5257800"/>
            <a:ext cx="822960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latin typeface="Arial"/>
              </a:rPr>
              <a:t>animated gif created with "Animated GIF Maker", https://ezgif.com/maker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 txBox="1"/>
          <p:nvPr/>
        </p:nvSpPr>
        <p:spPr>
          <a:xfrm>
            <a:off x="0" y="228600"/>
            <a:ext cx="8915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600" spc="-1" strike="noStrike">
                <a:latin typeface="Arial"/>
              </a:rPr>
              <a:t>P</a:t>
            </a:r>
            <a:r>
              <a:rPr b="1" lang="en-US" sz="3600" spc="-1" strike="noStrike" baseline="33000">
                <a:latin typeface="Arial"/>
              </a:rPr>
              <a:t>3</a:t>
            </a:r>
            <a:r>
              <a:rPr b="1" lang="en-US" sz="2600" spc="-1" strike="noStrike">
                <a:latin typeface="Arial"/>
              </a:rPr>
              <a:t> </a:t>
            </a:r>
            <a:r>
              <a:rPr b="1" lang="en-US" sz="3200" spc="-1" strike="noStrike">
                <a:latin typeface="Arial"/>
              </a:rPr>
              <a:t>and plotting in P</a:t>
            </a:r>
            <a:r>
              <a:rPr b="1" lang="en-US" sz="3200" spc="-1" strike="noStrike" baseline="33000">
                <a:latin typeface="Arial"/>
              </a:rPr>
              <a:t>3</a:t>
            </a:r>
            <a:endParaRPr b="1" lang="en-US" sz="3200" spc="-1" strike="noStrike">
              <a:latin typeface="Arial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457200" y="914400"/>
            <a:ext cx="9144000" cy="327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Delaunay (Delone) pointed out the close association of pairs of scalar in </a:t>
            </a:r>
            <a:r>
              <a:rPr b="1" lang="en-US" sz="1800" spc="-1" strike="noStrike">
                <a:latin typeface="Arial"/>
              </a:rPr>
              <a:t>S</a:t>
            </a:r>
            <a:r>
              <a:rPr b="1" lang="en-US" sz="1800" spc="-1" strike="noStrike" baseline="33000">
                <a:latin typeface="Arial"/>
              </a:rPr>
              <a:t>6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ea typeface="Microsoft YaHei"/>
              </a:rPr>
              <a:t>Noticing that the pairs were those where an edge vector was associated with its opposite interaxial angle, we create a new space: </a:t>
            </a:r>
            <a:r>
              <a:rPr b="1" lang="en-US" sz="1800" spc="-1" strike="noStrike">
                <a:latin typeface="Arial"/>
                <a:ea typeface="Microsoft YaHei"/>
              </a:rPr>
              <a:t>P</a:t>
            </a:r>
            <a:r>
              <a:rPr b="1" lang="en-US" sz="2000" spc="-1" strike="noStrike" baseline="33000">
                <a:latin typeface="Arial"/>
              </a:rPr>
              <a:t>3</a:t>
            </a:r>
            <a:r>
              <a:rPr b="0" lang="en-US" sz="1800" spc="-1" strike="noStrike">
                <a:latin typeface="Arial"/>
              </a:rPr>
              <a:t>,a 3-D space of 3 complex numbers, where each defines a 2-D complex plane.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latin typeface="Arial"/>
                <a:ea typeface="Microsoft YaHei"/>
              </a:rPr>
              <a:t>p3</a:t>
            </a:r>
            <a:r>
              <a:rPr b="0" lang="en-US" sz="2100" spc="-1" strike="noStrike">
                <a:latin typeface="Arial"/>
                <a:ea typeface="Microsoft YaHei"/>
              </a:rPr>
              <a:t> =  [(|</a:t>
            </a:r>
            <a:r>
              <a:rPr b="1" lang="en-US" sz="2100" spc="-1" strike="noStrike">
                <a:latin typeface="Arial"/>
                <a:ea typeface="Microsoft YaHei"/>
              </a:rPr>
              <a:t>a</a:t>
            </a:r>
            <a:r>
              <a:rPr b="0" lang="en-US" sz="2100" spc="-1" strike="noStrike">
                <a:latin typeface="Arial"/>
                <a:ea typeface="Microsoft YaHei"/>
              </a:rPr>
              <a:t>|,</a:t>
            </a:r>
            <a:r>
              <a:rPr b="0" lang="en-US" sz="2200" spc="-1" strike="noStrike">
                <a:latin typeface="Arial"/>
                <a:ea typeface="Microsoft YaHei"/>
              </a:rPr>
              <a:t>α), (|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latin typeface="Arial"/>
                <a:ea typeface="Microsoft YaHei"/>
              </a:rPr>
              <a:t>|,β), (|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latin typeface="Arial"/>
                <a:ea typeface="Microsoft YaHei"/>
              </a:rPr>
              <a:t>|,γ)]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or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latin typeface="Arial"/>
                <a:ea typeface="Microsoft YaHei"/>
              </a:rPr>
              <a:t>p3</a:t>
            </a:r>
            <a:r>
              <a:rPr b="0" lang="en-US" sz="2100" spc="-1" strike="noStrike">
                <a:latin typeface="Arial"/>
                <a:ea typeface="Microsoft YaHei"/>
              </a:rPr>
              <a:t> =  [(|</a:t>
            </a:r>
            <a:r>
              <a:rPr b="1" lang="en-US" sz="2100" spc="-1" strike="noStrike">
                <a:latin typeface="Arial"/>
                <a:ea typeface="Microsoft YaHei"/>
              </a:rPr>
              <a:t>a</a:t>
            </a:r>
            <a:r>
              <a:rPr b="0" lang="en-US" sz="2100" spc="-1" strike="noStrike">
                <a:latin typeface="Arial"/>
                <a:ea typeface="Microsoft YaHei"/>
              </a:rPr>
              <a:t>|cos(</a:t>
            </a:r>
            <a:r>
              <a:rPr b="0" lang="en-US" sz="2200" spc="-1" strike="noStrike">
                <a:latin typeface="Arial"/>
                <a:ea typeface="Microsoft YaHei"/>
              </a:rPr>
              <a:t>α), |</a:t>
            </a:r>
            <a:r>
              <a:rPr b="1" lang="en-US" sz="2200" spc="-1" strike="noStrike">
                <a:latin typeface="Arial"/>
                <a:ea typeface="Microsoft YaHei"/>
              </a:rPr>
              <a:t>a</a:t>
            </a:r>
            <a:r>
              <a:rPr b="0" lang="en-US" sz="2200" spc="-1" strike="noStrike">
                <a:latin typeface="Arial"/>
                <a:ea typeface="Microsoft YaHei"/>
              </a:rPr>
              <a:t>|sin(α)),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latin typeface="Arial"/>
                <a:ea typeface="Microsoft YaHei"/>
              </a:rPr>
              <a:t>|cos(β), |</a:t>
            </a:r>
            <a:r>
              <a:rPr b="1" lang="en-US" sz="2200" spc="-1" strike="noStrike">
                <a:latin typeface="Arial"/>
                <a:ea typeface="Microsoft YaHei"/>
              </a:rPr>
              <a:t>b</a:t>
            </a:r>
            <a:r>
              <a:rPr b="0" lang="en-US" sz="2200" spc="-1" strike="noStrike">
                <a:latin typeface="Arial"/>
                <a:ea typeface="Microsoft YaHei"/>
              </a:rPr>
              <a:t>|sin</a:t>
            </a:r>
            <a:r>
              <a:rPr b="1" lang="en-US" sz="2200" spc="-1" strike="noStrike">
                <a:latin typeface="Arial"/>
                <a:ea typeface="Microsoft YaHei"/>
              </a:rPr>
              <a:t>(</a:t>
            </a:r>
            <a:r>
              <a:rPr b="0" lang="en-US" sz="2200" spc="-1" strike="noStrike">
                <a:latin typeface="Arial"/>
                <a:ea typeface="Microsoft YaHei"/>
              </a:rPr>
              <a:t>β))</a:t>
            </a:r>
            <a:r>
              <a:rPr b="1" lang="en-US" sz="2200" spc="-1" strike="noStrike">
                <a:latin typeface="Arial"/>
                <a:ea typeface="Microsoft YaHei"/>
              </a:rPr>
              <a:t>,</a:t>
            </a:r>
            <a:r>
              <a:rPr b="0" lang="en-US" sz="2200" spc="-1" strike="noStrike">
                <a:latin typeface="Arial"/>
                <a:ea typeface="Microsoft YaHei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latin typeface="Arial"/>
                <a:ea typeface="Microsoft YaHei"/>
              </a:rPr>
              <a:t>          </a:t>
            </a:r>
            <a:r>
              <a:rPr b="0" lang="en-US" sz="2200" spc="-1" strike="noStrike">
                <a:latin typeface="Arial"/>
                <a:ea typeface="Microsoft YaHei"/>
              </a:rPr>
              <a:t>(|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latin typeface="Arial"/>
                <a:ea typeface="Microsoft YaHei"/>
              </a:rPr>
              <a:t>|cos(γ), |</a:t>
            </a:r>
            <a:r>
              <a:rPr b="1" lang="en-US" sz="2200" spc="-1" strike="noStrike">
                <a:latin typeface="Arial"/>
                <a:ea typeface="Microsoft YaHei"/>
              </a:rPr>
              <a:t>c</a:t>
            </a:r>
            <a:r>
              <a:rPr b="0" lang="en-US" sz="2200" spc="-1" strike="noStrike">
                <a:latin typeface="Arial"/>
                <a:ea typeface="Microsoft YaHei"/>
              </a:rPr>
              <a:t>|sin(γ))]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"/>
          <p:cNvSpPr txBox="1"/>
          <p:nvPr/>
        </p:nvSpPr>
        <p:spPr>
          <a:xfrm>
            <a:off x="685800" y="457200"/>
            <a:ext cx="5715000" cy="40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latin typeface="Arial"/>
              </a:rPr>
              <a:t>2000 Random Cells in </a:t>
            </a:r>
            <a:r>
              <a:rPr b="1" lang="en-US" sz="2200" spc="-1" strike="noStrike">
                <a:latin typeface="Arial"/>
              </a:rPr>
              <a:t>P</a:t>
            </a:r>
            <a:r>
              <a:rPr b="1" lang="en-US" sz="2200" spc="-1" strike="noStrike" baseline="33000">
                <a:latin typeface="Arial"/>
              </a:rPr>
              <a:t>3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1013400" y="968760"/>
            <a:ext cx="7974360" cy="455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"/>
          <p:cNvSpPr txBox="1"/>
          <p:nvPr/>
        </p:nvSpPr>
        <p:spPr>
          <a:xfrm>
            <a:off x="457200" y="457200"/>
            <a:ext cx="3200400" cy="144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400" spc="-1" strike="noStrike">
                <a:latin typeface="Arial"/>
              </a:rPr>
              <a:t>Example from Caroline Brock,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latin typeface="Arial"/>
                <a:ea typeface="Microsoft YaHei"/>
              </a:rPr>
              <a:t>Plotted in</a:t>
            </a:r>
            <a:r>
              <a:rPr b="0" lang="en-US" sz="1800" spc="-1" strike="noStrike">
                <a:latin typeface="Arial"/>
                <a:ea typeface="Microsoft YaHei"/>
              </a:rPr>
              <a:t> </a:t>
            </a:r>
            <a:r>
              <a:rPr b="1" lang="en-US" sz="2200" spc="-1" strike="noStrike">
                <a:latin typeface="Arial"/>
              </a:rPr>
              <a:t>P</a:t>
            </a:r>
            <a:r>
              <a:rPr b="1" lang="en-US" sz="2200" spc="-1" strike="noStrike" baseline="33000">
                <a:latin typeface="Arial"/>
              </a:rPr>
              <a:t>3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latin typeface="Arial"/>
                <a:ea typeface="Microsoft YaHei"/>
              </a:rPr>
              <a:t>1091 cells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6" name=""/>
          <p:cNvSpPr txBox="1"/>
          <p:nvPr/>
        </p:nvSpPr>
        <p:spPr>
          <a:xfrm>
            <a:off x="457200" y="4428720"/>
            <a:ext cx="73152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Arial"/>
              </a:rPr>
              <a:t>Brock, Carolyn Pratt, and Robin Taylor. "Identifying and characterizing translationally modulated molecular crystal structures." Acta Crystallographica Section B: Structural Science, Crystal Engineering and Materials 76.4 (2020): 630-642.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3330360" y="457200"/>
            <a:ext cx="6499440" cy="397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"/>
          <p:cNvSpPr txBox="1"/>
          <p:nvPr/>
        </p:nvSpPr>
        <p:spPr>
          <a:xfrm>
            <a:off x="457200" y="421200"/>
            <a:ext cx="8686800" cy="156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latin typeface="Arial"/>
              </a:rPr>
              <a:t>Example from Caroline Brock, </a:t>
            </a:r>
            <a:r>
              <a:rPr b="1" lang="en-US" sz="2400" spc="-1" strike="noStrike">
                <a:latin typeface="Arial"/>
                <a:ea typeface="Microsoft YaHei"/>
              </a:rPr>
              <a:t>Plotted in</a:t>
            </a:r>
            <a:r>
              <a:rPr b="1" lang="en-US" sz="2400" spc="-1" strike="noStrike">
                <a:latin typeface="Arial"/>
                <a:ea typeface="Microsoft YaHei"/>
              </a:rPr>
              <a:t> </a:t>
            </a:r>
            <a:r>
              <a:rPr b="1" lang="en-US" sz="2600" spc="-1" strike="noStrike">
                <a:latin typeface="Arial"/>
                <a:ea typeface="Microsoft YaHei"/>
              </a:rPr>
              <a:t>C</a:t>
            </a:r>
            <a:r>
              <a:rPr b="1" lang="en-US" sz="3200" spc="-1" strike="noStrike" baseline="33000">
                <a:latin typeface="Arial"/>
              </a:rPr>
              <a:t>3</a:t>
            </a:r>
            <a:r>
              <a:rPr b="1" lang="en-US" sz="2400" spc="-1" strike="noStrike">
                <a:latin typeface="Arial"/>
                <a:ea typeface="Microsoft YaHei"/>
              </a:rPr>
              <a:t>, 1089 cells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9" name=""/>
          <p:cNvSpPr txBox="1"/>
          <p:nvPr/>
        </p:nvSpPr>
        <p:spPr>
          <a:xfrm>
            <a:off x="457200" y="4428720"/>
            <a:ext cx="73152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Arial"/>
              </a:rPr>
              <a:t>Brock, Carolyn Pratt, and Robin Taylor. "Identifying and characterizing translationally modulated molecular crystal structures." Acta Crystallographica Section B: Structural Science, Crystal Engineering and Materials 76.4 (2020): 630-642.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605520" y="1137960"/>
            <a:ext cx="8930880" cy="309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"/>
          <p:cNvSpPr txBox="1"/>
          <p:nvPr/>
        </p:nvSpPr>
        <p:spPr>
          <a:xfrm>
            <a:off x="685800" y="228600"/>
            <a:ext cx="7543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Polar Plot of 2000 random (each) of T1, T2, T5 (all tetragonal types)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578160" y="795600"/>
            <a:ext cx="7856640" cy="476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LRL_WEB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350720" y="914400"/>
            <a:ext cx="7792560" cy="453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"/>
          <p:cNvSpPr/>
          <p:nvPr/>
        </p:nvSpPr>
        <p:spPr>
          <a:xfrm>
            <a:off x="914400" y="914400"/>
            <a:ext cx="7086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PlaceHolder 4"/>
          <p:cNvSpPr/>
          <p:nvPr/>
        </p:nvSpPr>
        <p:spPr>
          <a:xfrm>
            <a:off x="50400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SAUC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197" name=""/>
          <p:cNvSpPr txBox="1"/>
          <p:nvPr/>
        </p:nvSpPr>
        <p:spPr>
          <a:xfrm>
            <a:off x="685800" y="1089720"/>
            <a:ext cx="70866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LeTrong&amp;Stenkamp, 2007, found that krait toxin phospholipase A2 has several PDB structures that might be the same structures. All be one were reported as rhombohedral or hexagonal.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One of the reported cells is: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 80.949 80.572 57.098 90 90.35 90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8" name=""/>
          <p:cNvSpPr txBox="1"/>
          <p:nvPr/>
        </p:nvSpPr>
        <p:spPr>
          <a:xfrm>
            <a:off x="685800" y="2967840"/>
            <a:ext cx="8229600" cy="22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Using SAUC with NCDist distance and a spherical search radius of 4.5%, and reporting by protein family, we find:</a:t>
            </a:r>
            <a:endParaRPr b="0" lang="en-US" sz="20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C 80.949 80.572 57.098      90      90.35    90    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</a:rPr>
              <a:t>Dist: 0.0180898 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 1G2X</a:t>
            </a:r>
            <a:endParaRPr b="0" lang="en-US" sz="20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R 57.104 57.104 57.104     89.75  89.75   89.75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</a:rPr>
              <a:t>Dist: 0.126897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    2OSN</a:t>
            </a:r>
            <a:endParaRPr b="0" lang="en-US" sz="20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H 80.36   80.36   99.44        90       90      120   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</a:rPr>
              <a:t> Dist: 0.554658    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1G0Z</a:t>
            </a:r>
            <a:endParaRPr b="0" lang="en-US" sz="20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R 57.98   57.98   57.98       92.02  92.02   92.02 </a:t>
            </a:r>
            <a:r>
              <a:rPr b="1" lang="en-US" sz="2000" spc="-1" strike="noStrike">
                <a:solidFill>
                  <a:srgbClr val="000000"/>
                </a:solidFill>
                <a:latin typeface="Anadale Mono;Times New Roman"/>
              </a:rPr>
              <a:t>Dist: 1.75314</a:t>
            </a:r>
            <a:r>
              <a:rPr b="0" lang="en-US" sz="2000" spc="-1" strike="noStrike">
                <a:solidFill>
                  <a:srgbClr val="000000"/>
                </a:solidFill>
                <a:latin typeface="Anadale Mono;Times New Roman"/>
              </a:rPr>
              <a:t>      1FE5</a:t>
            </a:r>
            <a:endParaRPr b="0" lang="en-US" sz="2000" spc="-1" strike="noStrike">
              <a:solidFill>
                <a:srgbClr val="000000"/>
              </a:solidFill>
              <a:latin typeface="Anadale Mono;Times New Roman"/>
              <a:ea typeface="Anadale Mono;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0" y="88920"/>
            <a:ext cx="10058400" cy="121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BGAOL, 2014</a:t>
            </a:r>
            <a:br>
              <a:rPr sz="4400"/>
            </a:br>
            <a:r>
              <a:rPr b="1" lang="en-US" sz="3600" spc="-1" strike="noStrike">
                <a:latin typeface="Arial"/>
              </a:rPr>
              <a:t>(Bravais General Analysis of Lattices)</a:t>
            </a:r>
            <a:endParaRPr b="1" lang="en-US" sz="3600" spc="-1" strike="noStrike"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685800" y="1748160"/>
            <a:ext cx="8228880" cy="30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Formal description of the space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for describing unit cells.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For a unit cell a, b, c, α, β, γ, a vector in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is: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v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 = [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21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2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2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2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·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]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BGAOL was found to be quite reliable for aiding Bravais lattice choices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1143000" y="685800"/>
            <a:ext cx="525744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latin typeface="Arial"/>
              </a:rPr>
              <a:t>Where to Find LRL_WEB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685800" y="1263600"/>
            <a:ext cx="7772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http://blondie.arcib.org:8083/~yaya/cgi-bin/lrl_web.cgi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914400" y="1600200"/>
            <a:ext cx="2971440" cy="297144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/>
          <p:nvPr/>
        </p:nvSpPr>
        <p:spPr>
          <a:xfrm>
            <a:off x="1143000" y="4628160"/>
            <a:ext cx="480024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Arial"/>
              </a:rPr>
              <a:t>SOURCE: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http://github.com/duck10/LatticeRepLib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Several Classes of Programs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2350800" y="1867320"/>
            <a:ext cx="3134880" cy="17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Information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Graphical information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Generate examples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Type conversion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Unit cell reduction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Modify/extend input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40040" y="1828800"/>
            <a:ext cx="5378040" cy="251460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5065200" y="1577160"/>
            <a:ext cx="4869000" cy="368064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6"/>
          <p:cNvSpPr txBox="1"/>
          <p:nvPr/>
        </p:nvSpPr>
        <p:spPr>
          <a:xfrm>
            <a:off x="503640" y="22608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More than 20 Programs Available</a:t>
            </a:r>
            <a:endParaRPr b="1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More than 20 Programs Available</a:t>
            </a:r>
            <a:endParaRPr b="1" lang="en-US" sz="44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297360" y="1143000"/>
            <a:ext cx="4046040" cy="390744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4435200" y="1539720"/>
            <a:ext cx="5273280" cy="211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3640" y="75240"/>
            <a:ext cx="9066960" cy="124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NIH/EPA Chemical Information System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1375200" y="1373040"/>
            <a:ext cx="411048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LCA Need a decent image here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1978 – Commissioned to create an online database of all known unit cells, searchable for similar unit cells.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1491840" y="2979000"/>
            <a:ext cx="4110480" cy="19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Result: the creation of a metric for computing the “distance” between any pair of unit cells.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7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representation of unit cells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1980, Andrews, Bernstein, Pelletier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 rot="51000">
            <a:off x="5715000" y="1371600"/>
            <a:ext cx="3200400" cy="41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1978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1143000" y="1828800"/>
            <a:ext cx="6628680" cy="239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 txBox="1"/>
          <p:nvPr/>
        </p:nvSpPr>
        <p:spPr>
          <a:xfrm>
            <a:off x="914400" y="1371600"/>
            <a:ext cx="8229600" cy="341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were faced with the problem of finding “matching” unit cells within some specified capture radius. An important example was: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 10 10 10   90 90 90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7.071 7.071 7.071 60 60 60 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Niggli reduced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 7.071 7.071 7.071 90 120 120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10 10   90 90 90 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7.071 7.071 7.071 60 60 60 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7.071 7.071 7.071 90 120 120 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When you consider axial rearrangements and small perturbations, there are many possibilities.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"/>
          <p:cNvSpPr txBox="1"/>
          <p:nvPr/>
        </p:nvSpPr>
        <p:spPr>
          <a:xfrm>
            <a:off x="457200" y="228600"/>
            <a:ext cx="9372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3600" spc="-1" strike="noStrike">
                <a:latin typeface="Arial"/>
              </a:rPr>
              <a:t>Unit Cells as Points in a [Metric} Space</a:t>
            </a:r>
            <a:endParaRPr b="1" lang="en-US" sz="3600" spc="-1" strike="noStrike">
              <a:latin typeface="Arial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457200" y="1828800"/>
            <a:ext cx="548640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The conventional representation of unit cells is as edge lengths and interaxial angles: a, b, c, α, β, γ.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Or thinking about them as a vector in a space: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Arial"/>
              </a:rPr>
              <a:t>u </a:t>
            </a:r>
            <a:r>
              <a:rPr b="0" lang="en-US" sz="1800" spc="-1" strike="noStrike">
                <a:latin typeface="Arial"/>
              </a:rPr>
              <a:t>=  [a, b, c, α, β, γ]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14367</TotalTime>
  <Application>LibreOffice/7.3.5.2$Windows_X86_64 LibreOffice_project/184fe81b8c8c30d8b5082578aee2fed2ea847c01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2024-05-03T14:02:01Z</dcterms:created>
  <dc:creator/>
  <dc:description/>
  <dc:language>en-US</dc:language>
  <cp:lastModifiedBy/>
  <dcterms:modified xsi:type="dcterms:W3CDTF">2024-07-01T13:47:16Z</dcterms:modified>
  <cp:revision>66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